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65" r:id="rId2"/>
    <p:sldId id="364" r:id="rId3"/>
    <p:sldId id="366" r:id="rId4"/>
    <p:sldId id="373" r:id="rId5"/>
    <p:sldId id="367" r:id="rId6"/>
    <p:sldId id="375" r:id="rId7"/>
    <p:sldId id="369" r:id="rId8"/>
    <p:sldId id="370" r:id="rId9"/>
    <p:sldId id="1779" r:id="rId10"/>
    <p:sldId id="3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ce Celis" initials="DC" lastIdx="1" clrIdx="0">
    <p:extLst>
      <p:ext uri="{19B8F6BF-5375-455C-9EA6-DF929625EA0E}">
        <p15:presenceInfo xmlns:p15="http://schemas.microsoft.com/office/powerpoint/2012/main" userId="47588ed7e0a770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404040"/>
    <a:srgbClr val="E6E6E6"/>
    <a:srgbClr val="181717"/>
    <a:srgbClr val="B1060F"/>
    <a:srgbClr val="E20000"/>
    <a:srgbClr val="FF0000"/>
    <a:srgbClr val="A0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6" autoAdjust="0"/>
    <p:restoredTop sz="93076" autoAdjust="0"/>
  </p:normalViewPr>
  <p:slideViewPr>
    <p:cSldViewPr snapToGrid="0">
      <p:cViewPr varScale="1">
        <p:scale>
          <a:sx n="77" d="100"/>
          <a:sy n="77" d="100"/>
        </p:scale>
        <p:origin x="1354" y="6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C2B8D-4DA9-4ED7-A9D0-E77F9489FC35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61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04B59-8638-4D06-89C4-FD2271AF6A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E8CE4-817D-4746-A608-0C15A197F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954087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3144293" y="2360295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5286602" y="2347233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7476808" y="2355941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9705974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5227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69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0388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5722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8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5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0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83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086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89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54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446596" y="496730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list</a:t>
            </a:r>
          </a:p>
        </p:txBody>
      </p:sp>
    </p:spTree>
    <p:extLst>
      <p:ext uri="{BB962C8B-B14F-4D97-AF65-F5344CB8AC3E}">
        <p14:creationId xmlns:p14="http://schemas.microsoft.com/office/powerpoint/2010/main" val="382915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1188129" y="2673805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4369479" y="2671084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63101" y="2676527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4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3677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68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shopping.ppthemes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ppthemes.com/" TargetMode="Externa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slidesgrati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ángulo 3">
            <a:extLst>
              <a:ext uri="{FF2B5EF4-FFF2-40B4-BE49-F238E27FC236}">
                <a16:creationId xmlns:a16="http://schemas.microsoft.com/office/drawing/2014/main" id="{CBEB8BDA-7F7C-DF1C-31B7-B0F8A8A9FD79}"/>
              </a:ext>
            </a:extLst>
          </p:cNvPr>
          <p:cNvSpPr/>
          <p:nvPr userDrawn="1"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4">
            <a:extLst>
              <a:ext uri="{FF2B5EF4-FFF2-40B4-BE49-F238E27FC236}">
                <a16:creationId xmlns:a16="http://schemas.microsoft.com/office/drawing/2014/main" id="{A786F43F-FC83-A746-D754-9828885C4196}"/>
              </a:ext>
            </a:extLst>
          </p:cNvPr>
          <p:cNvSpPr txBox="1"/>
          <p:nvPr userDrawn="1"/>
        </p:nvSpPr>
        <p:spPr>
          <a:xfrm>
            <a:off x="1753900" y="-905770"/>
            <a:ext cx="3281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http://shopping.ppthemes.com/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id="{5787CB8A-51CF-8BFC-6F3A-D1A91D624E1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5" name="CuadroTexto 8">
            <a:extLst>
              <a:ext uri="{FF2B5EF4-FFF2-40B4-BE49-F238E27FC236}">
                <a16:creationId xmlns:a16="http://schemas.microsoft.com/office/drawing/2014/main" id="{FC9D0960-F548-30AA-D294-50CAEB233C3C}"/>
              </a:ext>
            </a:extLst>
          </p:cNvPr>
          <p:cNvSpPr txBox="1"/>
          <p:nvPr userDrawn="1"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Imagen 13">
            <a:extLst>
              <a:ext uri="{FF2B5EF4-FFF2-40B4-BE49-F238E27FC236}">
                <a16:creationId xmlns:a16="http://schemas.microsoft.com/office/drawing/2014/main" id="{0D61977F-45A9-CB0B-C9B4-6F36C85D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  <p:sp>
        <p:nvSpPr>
          <p:cNvPr id="8" name="Rectángulo 9">
            <a:extLst>
              <a:ext uri="{FF2B5EF4-FFF2-40B4-BE49-F238E27FC236}">
                <a16:creationId xmlns:a16="http://schemas.microsoft.com/office/drawing/2014/main" id="{310C3F75-17A0-BD80-EA8E-C1ACACD72FB4}"/>
              </a:ext>
            </a:extLst>
          </p:cNvPr>
          <p:cNvSpPr/>
          <p:nvPr userDrawn="1"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14">
            <a:extLst>
              <a:ext uri="{FF2B5EF4-FFF2-40B4-BE49-F238E27FC236}">
                <a16:creationId xmlns:a16="http://schemas.microsoft.com/office/drawing/2014/main" id="{6EDAFAB7-F89D-55CB-270E-C349B7176D03}"/>
              </a:ext>
            </a:extLst>
          </p:cNvPr>
          <p:cNvSpPr txBox="1"/>
          <p:nvPr userDrawn="1"/>
        </p:nvSpPr>
        <p:spPr>
          <a:xfrm>
            <a:off x="1753900" y="-905770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http://pptbundle.com/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F479023C-A2F8-96C4-327B-D3BE2FB7800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11" name="CuadroTexto 16">
            <a:extLst>
              <a:ext uri="{FF2B5EF4-FFF2-40B4-BE49-F238E27FC236}">
                <a16:creationId xmlns:a16="http://schemas.microsoft.com/office/drawing/2014/main" id="{86377D63-6037-FC02-685C-3264A961500E}"/>
              </a:ext>
            </a:extLst>
          </p:cNvPr>
          <p:cNvSpPr txBox="1"/>
          <p:nvPr userDrawn="1"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2" name="Imagen 17">
            <a:extLst>
              <a:ext uri="{FF2B5EF4-FFF2-40B4-BE49-F238E27FC236}">
                <a16:creationId xmlns:a16="http://schemas.microsoft.com/office/drawing/2014/main" id="{9B0BD667-188C-CC0E-9162-83C91FBC6E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5" r:id="rId5"/>
    <p:sldLayoutId id="2147483660" r:id="rId6"/>
    <p:sldLayoutId id="2147483657" r:id="rId7"/>
    <p:sldLayoutId id="2147483661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6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7140"/>
      </p:ext>
    </p:extLst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805191" y="2477758"/>
            <a:ext cx="6554709" cy="1586242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Bebas Neue" panose="020B0606020202050201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41549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674891" y="2109458"/>
            <a:ext cx="8799968" cy="264687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1500" dirty="0">
                <a:solidFill>
                  <a:srgbClr val="FF0000"/>
                </a:solidFill>
                <a:latin typeface="Bebas Neue" panose="020B0606020202050201" pitchFamily="34" charset="0"/>
              </a:rPr>
              <a:t>Netflix Dataset</a:t>
            </a:r>
          </a:p>
        </p:txBody>
      </p:sp>
    </p:spTree>
    <p:extLst>
      <p:ext uri="{BB962C8B-B14F-4D97-AF65-F5344CB8AC3E}">
        <p14:creationId xmlns:p14="http://schemas.microsoft.com/office/powerpoint/2010/main" val="69020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ack Background"/>
          <p:cNvSpPr/>
          <p:nvPr/>
        </p:nvSpPr>
        <p:spPr>
          <a:xfrm>
            <a:off x="84804" y="-90045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Netflix | Netflix, Tv shows online, Netflix movies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910" y="2309929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Netflix-avatar.png - Wikimedia Commons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 bwMode="auto">
          <a:xfrm>
            <a:off x="6353929" y="2296119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4159712" y="1362456"/>
            <a:ext cx="4014888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Presenters Names</a:t>
            </a:r>
            <a:endParaRPr lang="en-US" sz="36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5" name="Member 2 Name">
            <a:extLst>
              <a:ext uri="{FF2B5EF4-FFF2-40B4-BE49-F238E27FC236}">
                <a16:creationId xmlns:a16="http://schemas.microsoft.com/office/drawing/2014/main" id="{806F342B-6293-446E-9480-43F30FF418F3}"/>
              </a:ext>
            </a:extLst>
          </p:cNvPr>
          <p:cNvSpPr txBox="1"/>
          <p:nvPr/>
        </p:nvSpPr>
        <p:spPr>
          <a:xfrm>
            <a:off x="3785162" y="4403905"/>
            <a:ext cx="1959882" cy="3822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Shubham Sharma</a:t>
            </a:r>
          </a:p>
        </p:txBody>
      </p:sp>
      <p:sp>
        <p:nvSpPr>
          <p:cNvPr id="16" name="Member 3 Name">
            <a:extLst>
              <a:ext uri="{FF2B5EF4-FFF2-40B4-BE49-F238E27FC236}">
                <a16:creationId xmlns:a16="http://schemas.microsoft.com/office/drawing/2014/main" id="{C46FF401-EF89-4D3B-A943-3D6C4404F32B}"/>
              </a:ext>
            </a:extLst>
          </p:cNvPr>
          <p:cNvSpPr txBox="1"/>
          <p:nvPr/>
        </p:nvSpPr>
        <p:spPr>
          <a:xfrm>
            <a:off x="6528400" y="4420415"/>
            <a:ext cx="1536192" cy="365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Ronil Surve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345554" y="476601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Netflix Dataset</a:t>
            </a:r>
          </a:p>
        </p:txBody>
      </p:sp>
    </p:spTree>
    <p:extLst>
      <p:ext uri="{BB962C8B-B14F-4D97-AF65-F5344CB8AC3E}">
        <p14:creationId xmlns:p14="http://schemas.microsoft.com/office/powerpoint/2010/main" val="230879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EE8AA25-1E76-E5E8-1579-4688384F3F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607" r="3607"/>
          <a:stretch>
            <a:fillRect/>
          </a:stretch>
        </p:blipFill>
        <p:spPr>
          <a:xfrm>
            <a:off x="7262766" y="1261250"/>
            <a:ext cx="2013997" cy="1150410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0A2624C-2E6F-8BE3-CC34-143383F944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3607" r="3607"/>
          <a:stretch>
            <a:fillRect/>
          </a:stretch>
        </p:blipFill>
        <p:spPr>
          <a:xfrm>
            <a:off x="9967912" y="1280300"/>
            <a:ext cx="2013997" cy="115041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4C1426F-8DF4-FA73-A363-4917A69A83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6341" r="6341"/>
          <a:stretch>
            <a:fillRect/>
          </a:stretch>
        </p:blipFill>
        <p:spPr>
          <a:xfrm>
            <a:off x="4557620" y="3004163"/>
            <a:ext cx="2013997" cy="1150410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B49E32D-E00F-40F1-4AC2-5F91FD1EB1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3424" r="3424"/>
          <a:stretch>
            <a:fillRect/>
          </a:stretch>
        </p:blipFill>
        <p:spPr>
          <a:xfrm>
            <a:off x="7262766" y="3004163"/>
            <a:ext cx="2013997" cy="1150410"/>
          </a:xfrm>
          <a:prstGeom prst="rect">
            <a:avLst/>
          </a:prstGeo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6CC4431-857A-4492-C208-024ADA7244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3516" r="3516"/>
          <a:stretch>
            <a:fillRect/>
          </a:stretch>
        </p:blipFill>
        <p:spPr>
          <a:xfrm>
            <a:off x="9967912" y="3004163"/>
            <a:ext cx="2013997" cy="1150410"/>
          </a:xfrm>
          <a:prstGeom prst="rect">
            <a:avLst/>
          </a:prstGeom>
        </p:spPr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BB2EFD00-780C-7186-9239-F963FAF0380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/>
          <a:srcRect l="730" r="730"/>
          <a:stretch/>
        </p:blipFill>
        <p:spPr>
          <a:xfrm>
            <a:off x="4557620" y="4747076"/>
            <a:ext cx="2013997" cy="1150410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EA086B05-9FAA-C08B-76D0-AC2E465929A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/>
          <a:srcRect l="730" r="730"/>
          <a:stretch/>
        </p:blipFill>
        <p:spPr>
          <a:xfrm>
            <a:off x="7262766" y="4747076"/>
            <a:ext cx="2013997" cy="1150410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3AB7871D-1B59-3CF1-4127-1A47282CC57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/>
          <a:srcRect t="1311" b="1311"/>
          <a:stretch>
            <a:fillRect/>
          </a:stretch>
        </p:blipFill>
        <p:spPr>
          <a:xfrm>
            <a:off x="9967912" y="4747076"/>
            <a:ext cx="2013997" cy="1150410"/>
          </a:xfrm>
          <a:prstGeom prst="rect">
            <a:avLst/>
          </a:prstGeom>
        </p:spPr>
      </p:pic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16786" y="1741635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Objectives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697266" y="2696553"/>
            <a:ext cx="3292423" cy="277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121920" lvl="0" indent="-342900">
              <a:spcBef>
                <a:spcPts val="4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Söhne"/>
              </a:rPr>
              <a:t>Develop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a Tableau-Python dashboard for Netflix content analysis.</a:t>
            </a:r>
          </a:p>
          <a:p>
            <a:pPr marL="342900" marR="121920" lvl="0" indent="-342900">
              <a:spcBef>
                <a:spcPts val="4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Identify similar content through text features.</a:t>
            </a:r>
          </a:p>
          <a:p>
            <a:pPr marL="342900" marR="121920" lvl="0" indent="-342900">
              <a:spcBef>
                <a:spcPts val="4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b="0" i="0" dirty="0" err="1">
                <a:solidFill>
                  <a:schemeClr val="bg1"/>
                </a:solidFill>
                <a:effectLst/>
                <a:latin typeface="Söhne"/>
              </a:rPr>
              <a:t>Analyze</a:t>
            </a: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Netflix staff network.</a:t>
            </a:r>
          </a:p>
          <a:p>
            <a:pPr marL="342900" marR="121920" lvl="0" indent="-342900">
              <a:spcBef>
                <a:spcPts val="4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Analyze Netflix's focus on TV shows.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Netflix Dataset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872374" y="1343078"/>
            <a:ext cx="300259" cy="406668"/>
            <a:chOff x="954101" y="1677362"/>
            <a:chExt cx="300259" cy="406668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743083" y="2226184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97% for you</a:t>
            </a:r>
          </a:p>
        </p:txBody>
      </p:sp>
      <p:sp>
        <p:nvSpPr>
          <p:cNvPr id="39" name="Rectángulo 38"/>
          <p:cNvSpPr/>
          <p:nvPr/>
        </p:nvSpPr>
        <p:spPr>
          <a:xfrm>
            <a:off x="2044328" y="2295947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533752" y="2226184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2023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313033" y="6150238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6" name="Picture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0D3FE5-B7A7-5F42-03FD-7E1AD64C2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1"/>
          <a:srcRect l="3388" r="3388"/>
          <a:stretch>
            <a:fillRect/>
          </a:stretch>
        </p:blipFill>
        <p:spPr>
          <a:xfrm>
            <a:off x="4557620" y="1261250"/>
            <a:ext cx="2013997" cy="11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5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Netflix Dataset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510990" y="1423614"/>
            <a:ext cx="7603200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A6920CD3-D93F-460E-89A6-BCE43074A5BA}"/>
              </a:ext>
            </a:extLst>
          </p:cNvPr>
          <p:cNvSpPr txBox="1"/>
          <p:nvPr/>
        </p:nvSpPr>
        <p:spPr>
          <a:xfrm>
            <a:off x="499715" y="2181179"/>
            <a:ext cx="1048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EDA is crucial for understanding our Netflix's dataset, including content type, popularity, and original content focus. It uncovers trends, patterns, and prepares for further analysis, providing the foundation for data-driven decisions and insights.</a:t>
            </a:r>
            <a:endParaRPr lang="en-US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36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riángulo isósceles 36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9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3" name="Elipse 42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41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38126" y="5943600"/>
            <a:ext cx="11556566" cy="773112"/>
          </a:xfrm>
          <a:prstGeom prst="rect">
            <a:avLst/>
          </a:prstGeom>
          <a:solidFill>
            <a:srgbClr val="23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420464" y="6140525"/>
            <a:ext cx="238862" cy="350088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898189" y="6140525"/>
            <a:ext cx="240686" cy="350088"/>
          </a:xfrm>
          <a:custGeom>
            <a:avLst/>
            <a:gdLst>
              <a:gd name="T0" fmla="*/ 132 w 132"/>
              <a:gd name="T1" fmla="*/ 0 h 192"/>
              <a:gd name="T2" fmla="*/ 0 w 132"/>
              <a:gd name="T3" fmla="*/ 96 h 192"/>
              <a:gd name="T4" fmla="*/ 132 w 132"/>
              <a:gd name="T5" fmla="*/ 192 h 192"/>
              <a:gd name="T6" fmla="*/ 132 w 132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192">
                <a:moveTo>
                  <a:pt x="132" y="0"/>
                </a:moveTo>
                <a:lnTo>
                  <a:pt x="0" y="96"/>
                </a:lnTo>
                <a:lnTo>
                  <a:pt x="132" y="192"/>
                </a:lnTo>
                <a:lnTo>
                  <a:pt x="1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1374090" y="6147818"/>
            <a:ext cx="238862" cy="351912"/>
          </a:xfrm>
          <a:custGeom>
            <a:avLst/>
            <a:gdLst>
              <a:gd name="T0" fmla="*/ 0 w 131"/>
              <a:gd name="T1" fmla="*/ 0 h 193"/>
              <a:gd name="T2" fmla="*/ 131 w 131"/>
              <a:gd name="T3" fmla="*/ 96 h 193"/>
              <a:gd name="T4" fmla="*/ 0 w 131"/>
              <a:gd name="T5" fmla="*/ 193 h 193"/>
              <a:gd name="T6" fmla="*/ 0 w 131"/>
              <a:gd name="T7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3">
                <a:moveTo>
                  <a:pt x="0" y="0"/>
                </a:moveTo>
                <a:lnTo>
                  <a:pt x="131" y="96"/>
                </a:lnTo>
                <a:lnTo>
                  <a:pt x="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850781" y="6147818"/>
            <a:ext cx="43761" cy="34279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612953" y="6153288"/>
            <a:ext cx="43761" cy="3409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269368" y="6240811"/>
            <a:ext cx="6901483" cy="160457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267545" y="6240811"/>
            <a:ext cx="6952538" cy="185984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17679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1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1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1853638" y="6260868"/>
            <a:ext cx="74758" cy="123990"/>
          </a:xfrm>
          <a:custGeom>
            <a:avLst/>
            <a:gdLst>
              <a:gd name="T0" fmla="*/ 45 w 47"/>
              <a:gd name="T1" fmla="*/ 9 h 77"/>
              <a:gd name="T2" fmla="*/ 16 w 47"/>
              <a:gd name="T3" fmla="*/ 9 h 77"/>
              <a:gd name="T4" fmla="*/ 14 w 47"/>
              <a:gd name="T5" fmla="*/ 28 h 77"/>
              <a:gd name="T6" fmla="*/ 20 w 47"/>
              <a:gd name="T7" fmla="*/ 28 h 77"/>
              <a:gd name="T8" fmla="*/ 36 w 47"/>
              <a:gd name="T9" fmla="*/ 32 h 77"/>
              <a:gd name="T10" fmla="*/ 47 w 47"/>
              <a:gd name="T11" fmla="*/ 51 h 77"/>
              <a:gd name="T12" fmla="*/ 19 w 47"/>
              <a:gd name="T13" fmla="*/ 77 h 77"/>
              <a:gd name="T14" fmla="*/ 0 w 47"/>
              <a:gd name="T15" fmla="*/ 72 h 77"/>
              <a:gd name="T16" fmla="*/ 2 w 47"/>
              <a:gd name="T17" fmla="*/ 64 h 77"/>
              <a:gd name="T18" fmla="*/ 19 w 47"/>
              <a:gd name="T19" fmla="*/ 69 h 77"/>
              <a:gd name="T20" fmla="*/ 36 w 47"/>
              <a:gd name="T21" fmla="*/ 52 h 77"/>
              <a:gd name="T22" fmla="*/ 15 w 47"/>
              <a:gd name="T23" fmla="*/ 36 h 77"/>
              <a:gd name="T24" fmla="*/ 4 w 47"/>
              <a:gd name="T25" fmla="*/ 36 h 77"/>
              <a:gd name="T26" fmla="*/ 9 w 47"/>
              <a:gd name="T27" fmla="*/ 0 h 77"/>
              <a:gd name="T28" fmla="*/ 45 w 47"/>
              <a:gd name="T29" fmla="*/ 0 h 77"/>
              <a:gd name="T30" fmla="*/ 45 w 47"/>
              <a:gd name="T31" fmla="*/ 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" h="77">
                <a:moveTo>
                  <a:pt x="45" y="9"/>
                </a:moveTo>
                <a:cubicBezTo>
                  <a:pt x="16" y="9"/>
                  <a:pt x="16" y="9"/>
                  <a:pt x="16" y="9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8"/>
                  <a:pt x="17" y="28"/>
                  <a:pt x="20" y="28"/>
                </a:cubicBezTo>
                <a:cubicBezTo>
                  <a:pt x="26" y="28"/>
                  <a:pt x="31" y="29"/>
                  <a:pt x="36" y="32"/>
                </a:cubicBezTo>
                <a:cubicBezTo>
                  <a:pt x="42" y="35"/>
                  <a:pt x="47" y="42"/>
                  <a:pt x="47" y="51"/>
                </a:cubicBezTo>
                <a:cubicBezTo>
                  <a:pt x="47" y="66"/>
                  <a:pt x="35" y="77"/>
                  <a:pt x="19" y="77"/>
                </a:cubicBezTo>
                <a:cubicBezTo>
                  <a:pt x="10" y="77"/>
                  <a:pt x="3" y="75"/>
                  <a:pt x="0" y="72"/>
                </a:cubicBezTo>
                <a:cubicBezTo>
                  <a:pt x="2" y="64"/>
                  <a:pt x="2" y="64"/>
                  <a:pt x="2" y="64"/>
                </a:cubicBezTo>
                <a:cubicBezTo>
                  <a:pt x="6" y="66"/>
                  <a:pt x="12" y="69"/>
                  <a:pt x="19" y="69"/>
                </a:cubicBezTo>
                <a:cubicBezTo>
                  <a:pt x="28" y="69"/>
                  <a:pt x="36" y="62"/>
                  <a:pt x="36" y="52"/>
                </a:cubicBezTo>
                <a:cubicBezTo>
                  <a:pt x="36" y="43"/>
                  <a:pt x="30" y="36"/>
                  <a:pt x="15" y="36"/>
                </a:cubicBezTo>
                <a:cubicBezTo>
                  <a:pt x="10" y="36"/>
                  <a:pt x="7" y="36"/>
                  <a:pt x="4" y="36"/>
                </a:cubicBezTo>
                <a:cubicBezTo>
                  <a:pt x="9" y="0"/>
                  <a:pt x="9" y="0"/>
                  <a:pt x="9" y="0"/>
                </a:cubicBezTo>
                <a:cubicBezTo>
                  <a:pt x="45" y="0"/>
                  <a:pt x="45" y="0"/>
                  <a:pt x="45" y="0"/>
                </a:cubicBezTo>
                <a:lnTo>
                  <a:pt x="4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1952101" y="6293688"/>
            <a:ext cx="20057" cy="91169"/>
          </a:xfrm>
          <a:custGeom>
            <a:avLst/>
            <a:gdLst>
              <a:gd name="T0" fmla="*/ 0 w 13"/>
              <a:gd name="T1" fmla="*/ 8 h 56"/>
              <a:gd name="T2" fmla="*/ 7 w 13"/>
              <a:gd name="T3" fmla="*/ 0 h 56"/>
              <a:gd name="T4" fmla="*/ 13 w 13"/>
              <a:gd name="T5" fmla="*/ 8 h 56"/>
              <a:gd name="T6" fmla="*/ 7 w 13"/>
              <a:gd name="T7" fmla="*/ 15 h 56"/>
              <a:gd name="T8" fmla="*/ 0 w 13"/>
              <a:gd name="T9" fmla="*/ 8 h 56"/>
              <a:gd name="T10" fmla="*/ 0 w 13"/>
              <a:gd name="T11" fmla="*/ 49 h 56"/>
              <a:gd name="T12" fmla="*/ 7 w 13"/>
              <a:gd name="T13" fmla="*/ 41 h 56"/>
              <a:gd name="T14" fmla="*/ 13 w 13"/>
              <a:gd name="T15" fmla="*/ 49 h 56"/>
              <a:gd name="T16" fmla="*/ 7 w 13"/>
              <a:gd name="T17" fmla="*/ 56 h 56"/>
              <a:gd name="T18" fmla="*/ 0 w 13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3" y="3"/>
                  <a:pt x="13" y="8"/>
                </a:cubicBezTo>
                <a:cubicBezTo>
                  <a:pt x="13" y="12"/>
                  <a:pt x="11" y="15"/>
                  <a:pt x="7" y="15"/>
                </a:cubicBezTo>
                <a:cubicBezTo>
                  <a:pt x="2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3" y="44"/>
                  <a:pt x="13" y="49"/>
                </a:cubicBezTo>
                <a:cubicBezTo>
                  <a:pt x="13" y="53"/>
                  <a:pt x="11" y="56"/>
                  <a:pt x="7" y="56"/>
                </a:cubicBezTo>
                <a:cubicBezTo>
                  <a:pt x="2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1988568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3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3" y="28"/>
                  <a:pt x="33" y="19"/>
                </a:cubicBezTo>
                <a:cubicBezTo>
                  <a:pt x="33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2083384" y="6259044"/>
            <a:ext cx="83875" cy="125813"/>
          </a:xfrm>
          <a:custGeom>
            <a:avLst/>
            <a:gdLst>
              <a:gd name="T0" fmla="*/ 52 w 52"/>
              <a:gd name="T1" fmla="*/ 38 h 78"/>
              <a:gd name="T2" fmla="*/ 25 w 52"/>
              <a:gd name="T3" fmla="*/ 78 h 78"/>
              <a:gd name="T4" fmla="*/ 0 w 52"/>
              <a:gd name="T5" fmla="*/ 39 h 78"/>
              <a:gd name="T6" fmla="*/ 27 w 52"/>
              <a:gd name="T7" fmla="*/ 0 h 78"/>
              <a:gd name="T8" fmla="*/ 52 w 52"/>
              <a:gd name="T9" fmla="*/ 38 h 78"/>
              <a:gd name="T10" fmla="*/ 11 w 52"/>
              <a:gd name="T11" fmla="*/ 39 h 78"/>
              <a:gd name="T12" fmla="*/ 26 w 52"/>
              <a:gd name="T13" fmla="*/ 70 h 78"/>
              <a:gd name="T14" fmla="*/ 42 w 52"/>
              <a:gd name="T15" fmla="*/ 39 h 78"/>
              <a:gd name="T16" fmla="*/ 26 w 52"/>
              <a:gd name="T17" fmla="*/ 8 h 78"/>
              <a:gd name="T18" fmla="*/ 11 w 52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" h="78">
                <a:moveTo>
                  <a:pt x="52" y="38"/>
                </a:moveTo>
                <a:cubicBezTo>
                  <a:pt x="52" y="64"/>
                  <a:pt x="42" y="78"/>
                  <a:pt x="25" y="78"/>
                </a:cubicBezTo>
                <a:cubicBezTo>
                  <a:pt x="11" y="78"/>
                  <a:pt x="1" y="64"/>
                  <a:pt x="0" y="39"/>
                </a:cubicBezTo>
                <a:cubicBezTo>
                  <a:pt x="0" y="14"/>
                  <a:pt x="11" y="0"/>
                  <a:pt x="27" y="0"/>
                </a:cubicBezTo>
                <a:cubicBezTo>
                  <a:pt x="43" y="0"/>
                  <a:pt x="52" y="14"/>
                  <a:pt x="52" y="38"/>
                </a:cubicBezTo>
                <a:close/>
                <a:moveTo>
                  <a:pt x="11" y="39"/>
                </a:moveTo>
                <a:cubicBezTo>
                  <a:pt x="11" y="59"/>
                  <a:pt x="17" y="70"/>
                  <a:pt x="26" y="70"/>
                </a:cubicBezTo>
                <a:cubicBezTo>
                  <a:pt x="37" y="70"/>
                  <a:pt x="42" y="58"/>
                  <a:pt x="42" y="39"/>
                </a:cubicBezTo>
                <a:cubicBezTo>
                  <a:pt x="42" y="20"/>
                  <a:pt x="37" y="8"/>
                  <a:pt x="26" y="8"/>
                </a:cubicBezTo>
                <a:cubicBezTo>
                  <a:pt x="17" y="8"/>
                  <a:pt x="11" y="19"/>
                  <a:pt x="11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9272961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4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4" y="28"/>
                  <a:pt x="34" y="19"/>
                </a:cubicBezTo>
                <a:cubicBezTo>
                  <a:pt x="34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93805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2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2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9468062" y="6293688"/>
            <a:ext cx="21881" cy="91169"/>
          </a:xfrm>
          <a:custGeom>
            <a:avLst/>
            <a:gdLst>
              <a:gd name="T0" fmla="*/ 0 w 14"/>
              <a:gd name="T1" fmla="*/ 8 h 56"/>
              <a:gd name="T2" fmla="*/ 7 w 14"/>
              <a:gd name="T3" fmla="*/ 0 h 56"/>
              <a:gd name="T4" fmla="*/ 14 w 14"/>
              <a:gd name="T5" fmla="*/ 8 h 56"/>
              <a:gd name="T6" fmla="*/ 7 w 14"/>
              <a:gd name="T7" fmla="*/ 15 h 56"/>
              <a:gd name="T8" fmla="*/ 0 w 14"/>
              <a:gd name="T9" fmla="*/ 8 h 56"/>
              <a:gd name="T10" fmla="*/ 0 w 14"/>
              <a:gd name="T11" fmla="*/ 49 h 56"/>
              <a:gd name="T12" fmla="*/ 7 w 14"/>
              <a:gd name="T13" fmla="*/ 41 h 56"/>
              <a:gd name="T14" fmla="*/ 14 w 14"/>
              <a:gd name="T15" fmla="*/ 49 h 56"/>
              <a:gd name="T16" fmla="*/ 7 w 14"/>
              <a:gd name="T17" fmla="*/ 56 h 56"/>
              <a:gd name="T18" fmla="*/ 0 w 14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8"/>
                </a:cubicBezTo>
                <a:cubicBezTo>
                  <a:pt x="14" y="12"/>
                  <a:pt x="11" y="15"/>
                  <a:pt x="7" y="15"/>
                </a:cubicBezTo>
                <a:cubicBezTo>
                  <a:pt x="3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4" y="44"/>
                  <a:pt x="14" y="49"/>
                </a:cubicBezTo>
                <a:cubicBezTo>
                  <a:pt x="14" y="53"/>
                  <a:pt x="11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9502707" y="6259044"/>
            <a:ext cx="83875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6 w 51"/>
              <a:gd name="T13" fmla="*/ 70 h 78"/>
              <a:gd name="T14" fmla="*/ 41 w 51"/>
              <a:gd name="T15" fmla="*/ 39 h 78"/>
              <a:gd name="T16" fmla="*/ 26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6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6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9601169" y="6259044"/>
            <a:ext cx="82052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5 w 51"/>
              <a:gd name="T13" fmla="*/ 70 h 78"/>
              <a:gd name="T14" fmla="*/ 41 w 51"/>
              <a:gd name="T15" fmla="*/ 39 h 78"/>
              <a:gd name="T16" fmla="*/ 25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5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5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10144535" y="6229870"/>
            <a:ext cx="87522" cy="20421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10527445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10651434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0779071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10903060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11028873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10253938" y="6160582"/>
            <a:ext cx="175044" cy="348265"/>
          </a:xfrm>
          <a:custGeom>
            <a:avLst/>
            <a:gdLst>
              <a:gd name="T0" fmla="*/ 96 w 96"/>
              <a:gd name="T1" fmla="*/ 191 h 191"/>
              <a:gd name="T2" fmla="*/ 0 w 96"/>
              <a:gd name="T3" fmla="*/ 150 h 191"/>
              <a:gd name="T4" fmla="*/ 0 w 96"/>
              <a:gd name="T5" fmla="*/ 38 h 191"/>
              <a:gd name="T6" fmla="*/ 96 w 96"/>
              <a:gd name="T7" fmla="*/ 0 h 191"/>
              <a:gd name="T8" fmla="*/ 96 w 96"/>
              <a:gd name="T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191">
                <a:moveTo>
                  <a:pt x="96" y="191"/>
                </a:moveTo>
                <a:lnTo>
                  <a:pt x="0" y="150"/>
                </a:lnTo>
                <a:lnTo>
                  <a:pt x="0" y="38"/>
                </a:lnTo>
                <a:lnTo>
                  <a:pt x="96" y="0"/>
                </a:lnTo>
                <a:lnTo>
                  <a:pt x="96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11280500" y="6167875"/>
            <a:ext cx="145870" cy="147694"/>
          </a:xfrm>
          <a:custGeom>
            <a:avLst/>
            <a:gdLst>
              <a:gd name="T0" fmla="*/ 33 w 80"/>
              <a:gd name="T1" fmla="*/ 81 h 81"/>
              <a:gd name="T2" fmla="*/ 0 w 80"/>
              <a:gd name="T3" fmla="*/ 81 h 81"/>
              <a:gd name="T4" fmla="*/ 0 w 80"/>
              <a:gd name="T5" fmla="*/ 0 h 81"/>
              <a:gd name="T6" fmla="*/ 80 w 80"/>
              <a:gd name="T7" fmla="*/ 0 h 81"/>
              <a:gd name="T8" fmla="*/ 80 w 80"/>
              <a:gd name="T9" fmla="*/ 35 h 81"/>
              <a:gd name="T10" fmla="*/ 33 w 80"/>
              <a:gd name="T11" fmla="*/ 35 h 81"/>
              <a:gd name="T12" fmla="*/ 33 w 80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81">
                <a:moveTo>
                  <a:pt x="33" y="81"/>
                </a:moveTo>
                <a:lnTo>
                  <a:pt x="0" y="81"/>
                </a:lnTo>
                <a:lnTo>
                  <a:pt x="0" y="0"/>
                </a:lnTo>
                <a:lnTo>
                  <a:pt x="80" y="0"/>
                </a:lnTo>
                <a:lnTo>
                  <a:pt x="80" y="35"/>
                </a:lnTo>
                <a:lnTo>
                  <a:pt x="33" y="35"/>
                </a:lnTo>
                <a:lnTo>
                  <a:pt x="33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11473778" y="6167875"/>
            <a:ext cx="149517" cy="147694"/>
          </a:xfrm>
          <a:custGeom>
            <a:avLst/>
            <a:gdLst>
              <a:gd name="T0" fmla="*/ 82 w 82"/>
              <a:gd name="T1" fmla="*/ 81 h 81"/>
              <a:gd name="T2" fmla="*/ 47 w 82"/>
              <a:gd name="T3" fmla="*/ 81 h 81"/>
              <a:gd name="T4" fmla="*/ 47 w 82"/>
              <a:gd name="T5" fmla="*/ 35 h 81"/>
              <a:gd name="T6" fmla="*/ 0 w 82"/>
              <a:gd name="T7" fmla="*/ 35 h 81"/>
              <a:gd name="T8" fmla="*/ 0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47" y="81"/>
                </a:lnTo>
                <a:lnTo>
                  <a:pt x="47" y="35"/>
                </a:lnTo>
                <a:lnTo>
                  <a:pt x="0" y="35"/>
                </a:lnTo>
                <a:lnTo>
                  <a:pt x="0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11473778" y="6359330"/>
            <a:ext cx="149517" cy="147694"/>
          </a:xfrm>
          <a:custGeom>
            <a:avLst/>
            <a:gdLst>
              <a:gd name="T0" fmla="*/ 82 w 82"/>
              <a:gd name="T1" fmla="*/ 81 h 81"/>
              <a:gd name="T2" fmla="*/ 0 w 82"/>
              <a:gd name="T3" fmla="*/ 81 h 81"/>
              <a:gd name="T4" fmla="*/ 0 w 82"/>
              <a:gd name="T5" fmla="*/ 46 h 81"/>
              <a:gd name="T6" fmla="*/ 47 w 82"/>
              <a:gd name="T7" fmla="*/ 46 h 81"/>
              <a:gd name="T8" fmla="*/ 47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0" y="81"/>
                </a:lnTo>
                <a:lnTo>
                  <a:pt x="0" y="46"/>
                </a:lnTo>
                <a:lnTo>
                  <a:pt x="47" y="46"/>
                </a:lnTo>
                <a:lnTo>
                  <a:pt x="47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7"/>
          <p:cNvSpPr>
            <a:spLocks/>
          </p:cNvSpPr>
          <p:nvPr/>
        </p:nvSpPr>
        <p:spPr bwMode="auto">
          <a:xfrm>
            <a:off x="11282323" y="6359330"/>
            <a:ext cx="147694" cy="147694"/>
          </a:xfrm>
          <a:custGeom>
            <a:avLst/>
            <a:gdLst>
              <a:gd name="T0" fmla="*/ 81 w 81"/>
              <a:gd name="T1" fmla="*/ 81 h 81"/>
              <a:gd name="T2" fmla="*/ 0 w 81"/>
              <a:gd name="T3" fmla="*/ 81 h 81"/>
              <a:gd name="T4" fmla="*/ 0 w 81"/>
              <a:gd name="T5" fmla="*/ 0 h 81"/>
              <a:gd name="T6" fmla="*/ 34 w 81"/>
              <a:gd name="T7" fmla="*/ 0 h 81"/>
              <a:gd name="T8" fmla="*/ 34 w 81"/>
              <a:gd name="T9" fmla="*/ 46 h 81"/>
              <a:gd name="T10" fmla="*/ 81 w 81"/>
              <a:gd name="T11" fmla="*/ 46 h 81"/>
              <a:gd name="T12" fmla="*/ 81 w 81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1">
                <a:moveTo>
                  <a:pt x="81" y="81"/>
                </a:moveTo>
                <a:lnTo>
                  <a:pt x="0" y="81"/>
                </a:lnTo>
                <a:lnTo>
                  <a:pt x="0" y="0"/>
                </a:lnTo>
                <a:lnTo>
                  <a:pt x="34" y="0"/>
                </a:lnTo>
                <a:lnTo>
                  <a:pt x="34" y="46"/>
                </a:lnTo>
                <a:lnTo>
                  <a:pt x="81" y="46"/>
                </a:lnTo>
                <a:lnTo>
                  <a:pt x="81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/>
          </p:cNvSpPr>
          <p:nvPr/>
        </p:nvSpPr>
        <p:spPr bwMode="auto">
          <a:xfrm>
            <a:off x="9792624" y="6266338"/>
            <a:ext cx="96639" cy="131283"/>
          </a:xfrm>
          <a:custGeom>
            <a:avLst/>
            <a:gdLst>
              <a:gd name="T0" fmla="*/ 10 w 53"/>
              <a:gd name="T1" fmla="*/ 0 h 72"/>
              <a:gd name="T2" fmla="*/ 10 w 53"/>
              <a:gd name="T3" fmla="*/ 30 h 72"/>
              <a:gd name="T4" fmla="*/ 45 w 53"/>
              <a:gd name="T5" fmla="*/ 30 h 72"/>
              <a:gd name="T6" fmla="*/ 45 w 53"/>
              <a:gd name="T7" fmla="*/ 0 h 72"/>
              <a:gd name="T8" fmla="*/ 53 w 53"/>
              <a:gd name="T9" fmla="*/ 0 h 72"/>
              <a:gd name="T10" fmla="*/ 53 w 53"/>
              <a:gd name="T11" fmla="*/ 72 h 72"/>
              <a:gd name="T12" fmla="*/ 45 w 53"/>
              <a:gd name="T13" fmla="*/ 72 h 72"/>
              <a:gd name="T14" fmla="*/ 45 w 53"/>
              <a:gd name="T15" fmla="*/ 38 h 72"/>
              <a:gd name="T16" fmla="*/ 10 w 53"/>
              <a:gd name="T17" fmla="*/ 38 h 72"/>
              <a:gd name="T18" fmla="*/ 10 w 53"/>
              <a:gd name="T19" fmla="*/ 72 h 72"/>
              <a:gd name="T20" fmla="*/ 0 w 53"/>
              <a:gd name="T21" fmla="*/ 72 h 72"/>
              <a:gd name="T22" fmla="*/ 0 w 53"/>
              <a:gd name="T23" fmla="*/ 0 h 72"/>
              <a:gd name="T24" fmla="*/ 10 w 53"/>
              <a:gd name="T2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" h="72">
                <a:moveTo>
                  <a:pt x="10" y="0"/>
                </a:moveTo>
                <a:lnTo>
                  <a:pt x="10" y="30"/>
                </a:lnTo>
                <a:lnTo>
                  <a:pt x="45" y="30"/>
                </a:lnTo>
                <a:lnTo>
                  <a:pt x="45" y="0"/>
                </a:lnTo>
                <a:lnTo>
                  <a:pt x="53" y="0"/>
                </a:lnTo>
                <a:lnTo>
                  <a:pt x="53" y="72"/>
                </a:lnTo>
                <a:lnTo>
                  <a:pt x="45" y="72"/>
                </a:lnTo>
                <a:lnTo>
                  <a:pt x="45" y="38"/>
                </a:lnTo>
                <a:lnTo>
                  <a:pt x="10" y="38"/>
                </a:lnTo>
                <a:lnTo>
                  <a:pt x="10" y="72"/>
                </a:lnTo>
                <a:lnTo>
                  <a:pt x="0" y="72"/>
                </a:lnTo>
                <a:lnTo>
                  <a:pt x="0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9918437" y="6264514"/>
            <a:ext cx="109403" cy="134930"/>
          </a:xfrm>
          <a:custGeom>
            <a:avLst/>
            <a:gdLst>
              <a:gd name="T0" fmla="*/ 0 w 67"/>
              <a:gd name="T1" fmla="*/ 2 h 83"/>
              <a:gd name="T2" fmla="*/ 23 w 67"/>
              <a:gd name="T3" fmla="*/ 0 h 83"/>
              <a:gd name="T4" fmla="*/ 55 w 67"/>
              <a:gd name="T5" fmla="*/ 11 h 83"/>
              <a:gd name="T6" fmla="*/ 67 w 67"/>
              <a:gd name="T7" fmla="*/ 40 h 83"/>
              <a:gd name="T8" fmla="*/ 55 w 67"/>
              <a:gd name="T9" fmla="*/ 71 h 83"/>
              <a:gd name="T10" fmla="*/ 19 w 67"/>
              <a:gd name="T11" fmla="*/ 83 h 83"/>
              <a:gd name="T12" fmla="*/ 0 w 67"/>
              <a:gd name="T13" fmla="*/ 82 h 83"/>
              <a:gd name="T14" fmla="*/ 0 w 67"/>
              <a:gd name="T15" fmla="*/ 2 h 83"/>
              <a:gd name="T16" fmla="*/ 11 w 67"/>
              <a:gd name="T17" fmla="*/ 74 h 83"/>
              <a:gd name="T18" fmla="*/ 21 w 67"/>
              <a:gd name="T19" fmla="*/ 74 h 83"/>
              <a:gd name="T20" fmla="*/ 56 w 67"/>
              <a:gd name="T21" fmla="*/ 40 h 83"/>
              <a:gd name="T22" fmla="*/ 23 w 67"/>
              <a:gd name="T23" fmla="*/ 9 h 83"/>
              <a:gd name="T24" fmla="*/ 11 w 67"/>
              <a:gd name="T25" fmla="*/ 10 h 83"/>
              <a:gd name="T26" fmla="*/ 11 w 67"/>
              <a:gd name="T27" fmla="*/ 7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83">
                <a:moveTo>
                  <a:pt x="0" y="2"/>
                </a:moveTo>
                <a:cubicBezTo>
                  <a:pt x="7" y="1"/>
                  <a:pt x="14" y="0"/>
                  <a:pt x="23" y="0"/>
                </a:cubicBezTo>
                <a:cubicBezTo>
                  <a:pt x="38" y="0"/>
                  <a:pt x="48" y="4"/>
                  <a:pt x="55" y="11"/>
                </a:cubicBezTo>
                <a:cubicBezTo>
                  <a:pt x="63" y="17"/>
                  <a:pt x="67" y="26"/>
                  <a:pt x="67" y="40"/>
                </a:cubicBezTo>
                <a:cubicBezTo>
                  <a:pt x="67" y="53"/>
                  <a:pt x="63" y="64"/>
                  <a:pt x="55" y="71"/>
                </a:cubicBezTo>
                <a:cubicBezTo>
                  <a:pt x="48" y="79"/>
                  <a:pt x="35" y="83"/>
                  <a:pt x="19" y="83"/>
                </a:cubicBezTo>
                <a:cubicBezTo>
                  <a:pt x="12" y="83"/>
                  <a:pt x="6" y="82"/>
                  <a:pt x="0" y="82"/>
                </a:cubicBezTo>
                <a:lnTo>
                  <a:pt x="0" y="2"/>
                </a:lnTo>
                <a:close/>
                <a:moveTo>
                  <a:pt x="11" y="74"/>
                </a:moveTo>
                <a:cubicBezTo>
                  <a:pt x="13" y="74"/>
                  <a:pt x="17" y="74"/>
                  <a:pt x="21" y="74"/>
                </a:cubicBezTo>
                <a:cubicBezTo>
                  <a:pt x="44" y="74"/>
                  <a:pt x="56" y="62"/>
                  <a:pt x="56" y="40"/>
                </a:cubicBezTo>
                <a:cubicBezTo>
                  <a:pt x="56" y="21"/>
                  <a:pt x="45" y="9"/>
                  <a:pt x="23" y="9"/>
                </a:cubicBezTo>
                <a:cubicBezTo>
                  <a:pt x="18" y="9"/>
                  <a:pt x="14" y="9"/>
                  <a:pt x="11" y="10"/>
                </a:cubicBezTo>
                <a:lnTo>
                  <a:pt x="11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2" name="Marcador de posición de imagen 4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" b="1745"/>
          <a:stretch>
            <a:fillRect/>
          </a:stretch>
        </p:blipFill>
        <p:spPr/>
      </p:pic>
      <p:sp>
        <p:nvSpPr>
          <p:cNvPr id="60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68786" y="-3044771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61" name="Grupo 60"/>
          <p:cNvGrpSpPr/>
          <p:nvPr/>
        </p:nvGrpSpPr>
        <p:grpSpPr>
          <a:xfrm>
            <a:off x="563747" y="1441350"/>
            <a:ext cx="7702580" cy="3219756"/>
            <a:chOff x="497150" y="2050742"/>
            <a:chExt cx="7702580" cy="2928916"/>
          </a:xfrm>
        </p:grpSpPr>
        <p:grpSp>
          <p:nvGrpSpPr>
            <p:cNvPr id="62" name="Grupo 61"/>
            <p:cNvGrpSpPr/>
            <p:nvPr/>
          </p:nvGrpSpPr>
          <p:grpSpPr>
            <a:xfrm>
              <a:off x="497150" y="2050742"/>
              <a:ext cx="7702580" cy="2909778"/>
              <a:chOff x="497150" y="2050742"/>
              <a:chExt cx="7702580" cy="2909778"/>
            </a:xfrm>
          </p:grpSpPr>
          <p:grpSp>
            <p:nvGrpSpPr>
              <p:cNvPr id="65" name="Grupo 64"/>
              <p:cNvGrpSpPr/>
              <p:nvPr/>
            </p:nvGrpSpPr>
            <p:grpSpPr>
              <a:xfrm>
                <a:off x="497150" y="2050742"/>
                <a:ext cx="7702580" cy="1869658"/>
                <a:chOff x="417251" y="2379216"/>
                <a:chExt cx="7702580" cy="1869658"/>
              </a:xfrm>
            </p:grpSpPr>
            <p:sp>
              <p:nvSpPr>
                <p:cNvPr id="67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i="0" dirty="0">
                      <a:solidFill>
                        <a:schemeClr val="bg1"/>
                      </a:solidFill>
                      <a:effectLst/>
                      <a:latin typeface="Helvetica" panose="020B0604020202020204" pitchFamily="34" charset="0"/>
                      <a:cs typeface="Helvetica" panose="020B0604020202020204" pitchFamily="34" charset="0"/>
                    </a:rPr>
                    <a:t>Netflix Dashboard: Exploring Content and Trends with Tableau</a:t>
                  </a:r>
                  <a:endParaRPr lang="en-US" sz="36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itchFamily="34" charset="0"/>
                  </a:endParaRPr>
                </a:p>
              </p:txBody>
            </p:sp>
            <p:grpSp>
              <p:nvGrpSpPr>
                <p:cNvPr id="69" name="Grupo 68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74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1" name="CuadroTexto 70"/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72" name="Rectángulo 71"/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16+</a:t>
                  </a: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2220897" y="3898777"/>
                  <a:ext cx="1455937" cy="335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2023</a:t>
                  </a:r>
                </a:p>
              </p:txBody>
            </p:sp>
          </p:grpSp>
          <p:sp>
            <p:nvSpPr>
              <p:cNvPr id="66" name="Rectángulo redondeado 65"/>
              <p:cNvSpPr/>
              <p:nvPr/>
            </p:nvSpPr>
            <p:spPr>
              <a:xfrm>
                <a:off x="497151" y="4721224"/>
                <a:ext cx="1147499" cy="2392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628651" y="47561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708025" y="4718048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2" name="CuadroTexto 18">
            <a:extLst>
              <a:ext uri="{FF2B5EF4-FFF2-40B4-BE49-F238E27FC236}">
                <a16:creationId xmlns:a16="http://schemas.microsoft.com/office/drawing/2014/main" id="{F8ED8C26-F98F-F7DF-86DF-0449766F757B}"/>
              </a:ext>
            </a:extLst>
          </p:cNvPr>
          <p:cNvSpPr txBox="1"/>
          <p:nvPr/>
        </p:nvSpPr>
        <p:spPr>
          <a:xfrm>
            <a:off x="659326" y="628381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Netflix Dataset</a:t>
            </a:r>
          </a:p>
        </p:txBody>
      </p:sp>
    </p:spTree>
    <p:extLst>
      <p:ext uri="{BB962C8B-B14F-4D97-AF65-F5344CB8AC3E}">
        <p14:creationId xmlns:p14="http://schemas.microsoft.com/office/powerpoint/2010/main" val="615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6" b="16706"/>
          <a:stretch>
            <a:fillRect/>
          </a:stretch>
        </p:blipFill>
        <p:spPr>
          <a:xfrm flipH="1">
            <a:off x="0" y="1040872"/>
            <a:ext cx="12192000" cy="5419725"/>
          </a:xfrm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68785" y="-2356726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10" name="Grupo 9"/>
          <p:cNvGrpSpPr/>
          <p:nvPr/>
        </p:nvGrpSpPr>
        <p:grpSpPr>
          <a:xfrm>
            <a:off x="497150" y="2050742"/>
            <a:ext cx="7702580" cy="3561425"/>
            <a:chOff x="497150" y="2050742"/>
            <a:chExt cx="7702580" cy="3561425"/>
          </a:xfrm>
        </p:grpSpPr>
        <p:grpSp>
          <p:nvGrpSpPr>
            <p:cNvPr id="14" name="Grupo 13"/>
            <p:cNvGrpSpPr/>
            <p:nvPr/>
          </p:nvGrpSpPr>
          <p:grpSpPr>
            <a:xfrm>
              <a:off x="497150" y="2050742"/>
              <a:ext cx="7702580" cy="3561425"/>
              <a:chOff x="497150" y="2050742"/>
              <a:chExt cx="7702580" cy="3561425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497150" y="2050742"/>
                <a:ext cx="7702580" cy="1888893"/>
                <a:chOff x="417251" y="2379216"/>
                <a:chExt cx="7702580" cy="1888893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i="0" dirty="0">
                      <a:solidFill>
                        <a:schemeClr val="bg1"/>
                      </a:solidFill>
                      <a:effectLst/>
                      <a:latin typeface="Helvetica" panose="020B0604020202020204" pitchFamily="34" charset="0"/>
                      <a:cs typeface="Helvetica" panose="020B0604020202020204" pitchFamily="34" charset="0"/>
                    </a:rPr>
                    <a:t>Netflix Data Dashboard: Insights and Trends</a:t>
                  </a:r>
                  <a:endParaRPr lang="en-US" sz="36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" name="CuadroTexto 2"/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20897" y="3898777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35" name="CuadroTexto 3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Netflix Dataset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52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1777259" y="1221367"/>
            <a:ext cx="7691978" cy="11331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CC0000"/>
                </a:solidFill>
                <a:latin typeface="Helvetica" pitchFamily="34" charset="0"/>
                <a:cs typeface="Helvetica" pitchFamily="34" charset="0"/>
              </a:rPr>
              <a:t>DATA VISUALIZATION USING PYTHON</a:t>
            </a:r>
            <a:endParaRPr lang="en-US" sz="3600" dirty="0">
              <a:solidFill>
                <a:srgbClr val="CC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Netflix Dataset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1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riángulo isósceles 21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4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8" name="Elipse 27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pic>
        <p:nvPicPr>
          <p:cNvPr id="2" name="Picture Placeholder 1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D1B85AF6-3433-332D-4691-313B7819F2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t="144" r="1400"/>
          <a:stretch/>
        </p:blipFill>
        <p:spPr bwMode="auto">
          <a:xfrm>
            <a:off x="1076765" y="2673805"/>
            <a:ext cx="3107822" cy="188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Placeholder 10" descr="A red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85546771-B845-31E3-0710-9966736B94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" r="3463"/>
          <a:stretch/>
        </p:blipFill>
        <p:spPr>
          <a:xfrm>
            <a:off x="4336348" y="2671084"/>
            <a:ext cx="3033596" cy="1885134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87BB773-7CDB-3C57-B50F-3E38D68D2E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9" r="946"/>
          <a:stretch/>
        </p:blipFill>
        <p:spPr bwMode="auto">
          <a:xfrm>
            <a:off x="7460462" y="2671084"/>
            <a:ext cx="3216968" cy="1885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89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55903" y="7080952"/>
            <a:ext cx="68801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Studio – Home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TITLE - Netflix Movies &amp; TV Shows Analysis using Tableau &amp; Python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Professor - MICHAIL XYNTARAKIS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Made By – Ronil Surve &amp; Shubham Sharma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0227078" y="6161101"/>
            <a:ext cx="1393794" cy="292963"/>
            <a:chOff x="10271466" y="6152224"/>
            <a:chExt cx="1393794" cy="292963"/>
          </a:xfrm>
        </p:grpSpPr>
        <p:sp>
          <p:nvSpPr>
            <p:cNvPr id="9" name="Rectángulo redondeado 8"/>
            <p:cNvSpPr/>
            <p:nvPr/>
          </p:nvSpPr>
          <p:spPr>
            <a:xfrm>
              <a:off x="10271466" y="6152224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Next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riángulo rectángulo 9"/>
            <p:cNvSpPr/>
            <p:nvPr/>
          </p:nvSpPr>
          <p:spPr>
            <a:xfrm rot="13500000">
              <a:off x="10353397" y="6240397"/>
              <a:ext cx="134373" cy="13437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ángulo 4">
            <a:extLst>
              <a:ext uri="{FF2B5EF4-FFF2-40B4-BE49-F238E27FC236}">
                <a16:creationId xmlns:a16="http://schemas.microsoft.com/office/drawing/2014/main" id="{7809E43A-0510-2D08-CA95-1B5E98F6D854}"/>
              </a:ext>
            </a:extLst>
          </p:cNvPr>
          <p:cNvSpPr/>
          <p:nvPr/>
        </p:nvSpPr>
        <p:spPr>
          <a:xfrm>
            <a:off x="550416" y="541537"/>
            <a:ext cx="150921" cy="79899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18">
            <a:extLst>
              <a:ext uri="{FF2B5EF4-FFF2-40B4-BE49-F238E27FC236}">
                <a16:creationId xmlns:a16="http://schemas.microsoft.com/office/drawing/2014/main" id="{EAE0FA8D-C09B-AABD-8E28-CCFFDC5C1D0E}"/>
              </a:ext>
            </a:extLst>
          </p:cNvPr>
          <p:cNvSpPr txBox="1"/>
          <p:nvPr/>
        </p:nvSpPr>
        <p:spPr>
          <a:xfrm>
            <a:off x="883173" y="685499"/>
            <a:ext cx="1929601" cy="507196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Netflix Dataset</a:t>
            </a:r>
          </a:p>
        </p:txBody>
      </p:sp>
    </p:spTree>
    <p:extLst>
      <p:ext uri="{BB962C8B-B14F-4D97-AF65-F5344CB8AC3E}">
        <p14:creationId xmlns:p14="http://schemas.microsoft.com/office/powerpoint/2010/main" val="395745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1.84074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>
                <a:lumMod val="95000"/>
                <a:lumOff val="5000"/>
              </a:schemeClr>
            </a:gs>
            <a:gs pos="83000">
              <a:schemeClr val="bg1">
                <a:alpha val="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177</Words>
  <Application>Microsoft Office PowerPoint</Application>
  <PresentationFormat>Widescreen</PresentationFormat>
  <Paragraphs>50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Bebas Neue</vt:lpstr>
      <vt:lpstr>Calibri</vt:lpstr>
      <vt:lpstr>Cambria</vt:lpstr>
      <vt:lpstr>Helvetica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Denice Celis</dc:creator>
  <cp:lastModifiedBy>Ronil Surve</cp:lastModifiedBy>
  <cp:revision>136</cp:revision>
  <dcterms:created xsi:type="dcterms:W3CDTF">2021-04-28T10:44:19Z</dcterms:created>
  <dcterms:modified xsi:type="dcterms:W3CDTF">2023-05-08T17:38:16Z</dcterms:modified>
</cp:coreProperties>
</file>